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Proxima Nova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7008B06-19B3-4095-B8BF-37296BE64DD7}">
  <a:tblStyle styleId="{57008B06-19B3-4095-B8BF-37296BE64DD7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ProximaNova-regular.fntdata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font" Target="fonts/ProximaNova-italic.fntdata"/><Relationship Id="rId23" Type="http://schemas.openxmlformats.org/officeDocument/2006/relationships/slide" Target="slides/slide18.xml"/><Relationship Id="rId45" Type="http://schemas.openxmlformats.org/officeDocument/2006/relationships/font" Target="fonts/ProximaNova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ProximaNova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b="1" sz="14000"/>
            </a:lvl1pPr>
            <a:lvl2pPr lvl="1" algn="ctr">
              <a:spcBef>
                <a:spcPts val="0"/>
              </a:spcBef>
              <a:buSzPct val="100000"/>
              <a:defRPr b="1" sz="14000"/>
            </a:lvl2pPr>
            <a:lvl3pPr lvl="2" algn="ctr">
              <a:spcBef>
                <a:spcPts val="0"/>
              </a:spcBef>
              <a:buSzPct val="100000"/>
              <a:defRPr b="1" sz="14000"/>
            </a:lvl3pPr>
            <a:lvl4pPr lvl="3" algn="ctr">
              <a:spcBef>
                <a:spcPts val="0"/>
              </a:spcBef>
              <a:buSzPct val="100000"/>
              <a:defRPr b="1" sz="14000"/>
            </a:lvl4pPr>
            <a:lvl5pPr lvl="4" algn="ctr">
              <a:spcBef>
                <a:spcPts val="0"/>
              </a:spcBef>
              <a:buSzPct val="100000"/>
              <a:defRPr b="1" sz="14000"/>
            </a:lvl5pPr>
            <a:lvl6pPr lvl="5" algn="ctr">
              <a:spcBef>
                <a:spcPts val="0"/>
              </a:spcBef>
              <a:buSzPct val="100000"/>
              <a:defRPr b="1" sz="14000"/>
            </a:lvl6pPr>
            <a:lvl7pPr lvl="6" algn="ctr">
              <a:spcBef>
                <a:spcPts val="0"/>
              </a:spcBef>
              <a:buSzPct val="100000"/>
              <a:defRPr b="1" sz="14000"/>
            </a:lvl7pPr>
            <a:lvl8pPr lvl="7" algn="ctr">
              <a:spcBef>
                <a:spcPts val="0"/>
              </a:spcBef>
              <a:buSzPct val="100000"/>
              <a:defRPr b="1" sz="14000"/>
            </a:lvl8pPr>
            <a:lvl9pPr lvl="8"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Shape 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Stephanie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Virtual Assistant At Your Service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Usage</a:t>
            </a:r>
          </a:p>
        </p:txBody>
      </p:sp>
      <p:sp>
        <p:nvSpPr>
          <p:cNvPr id="117" name="Shape 117"/>
          <p:cNvSpPr txBox="1"/>
          <p:nvPr>
            <p:ph idx="4294967295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Controlled by your voice.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11700" y="3357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Usage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311700" y="1152475"/>
            <a:ext cx="4183500" cy="530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Run index.py to boot up the application.</a:t>
            </a:r>
          </a:p>
        </p:txBody>
      </p:sp>
      <p:sp>
        <p:nvSpPr>
          <p:cNvPr id="124" name="Shape 124"/>
          <p:cNvSpPr txBox="1"/>
          <p:nvPr>
            <p:ph type="title"/>
          </p:nvPr>
        </p:nvSpPr>
        <p:spPr>
          <a:xfrm>
            <a:off x="311704" y="18578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Different ways to give commands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369368" y="2547403"/>
            <a:ext cx="8463000" cy="1977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Hey Stephanie, Do a status update on facebook.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Stephanie, What’s trending on twitter?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Can you note something for me?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Yo Stephanie, do I have any calendar events pending for today?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System Architecture</a:t>
            </a:r>
          </a:p>
        </p:txBody>
      </p:sp>
      <p:sp>
        <p:nvSpPr>
          <p:cNvPr id="131" name="Shape 131"/>
          <p:cNvSpPr txBox="1"/>
          <p:nvPr>
            <p:ph idx="4294967295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General overview of the internal API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11700" y="2628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Root Directory Structure</a:t>
            </a:r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900" y="886575"/>
            <a:ext cx="4133245" cy="400312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Shape 138"/>
          <p:cNvSpPr txBox="1"/>
          <p:nvPr/>
        </p:nvSpPr>
        <p:spPr>
          <a:xfrm>
            <a:off x="384575" y="1162050"/>
            <a:ext cx="4133400" cy="28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lnSpc>
                <a:spcPct val="17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100000"/>
            </a:pPr>
            <a:r>
              <a:rPr b="1"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index.py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Entry point to boot up the application.</a:t>
            </a:r>
          </a:p>
          <a:p>
            <a:pPr indent="-304800" lvl="0" marL="457200" rtl="0">
              <a:lnSpc>
                <a:spcPct val="17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100000"/>
            </a:pPr>
            <a:r>
              <a:rPr b="1"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config.ini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Manages configuration settings</a:t>
            </a:r>
          </a:p>
          <a:p>
            <a:pPr indent="-304800" lvl="0" marL="457200" rtl="0">
              <a:lnSpc>
                <a:spcPct val="17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100000"/>
            </a:pPr>
            <a:r>
              <a:rPr b="1"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install.py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Installer to install dependencies</a:t>
            </a:r>
          </a:p>
          <a:p>
            <a:pPr indent="-304800" lvl="0" marL="457200" rtl="0">
              <a:lnSpc>
                <a:spcPct val="17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100000"/>
            </a:pPr>
            <a:r>
              <a:rPr b="1"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open.bat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wrapper to call index.py</a:t>
            </a:r>
          </a:p>
          <a:p>
            <a:pPr indent="-304800" lvl="0" marL="457200" rtl="0">
              <a:lnSpc>
                <a:spcPct val="17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100000"/>
            </a:pPr>
            <a:r>
              <a:rPr b="1"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install.bat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wrapper to call install.py</a:t>
            </a:r>
          </a:p>
          <a:p>
            <a:pPr indent="-304800" lvl="0" marL="457200" rtl="0">
              <a:lnSpc>
                <a:spcPct val="17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100000"/>
            </a:pPr>
            <a:r>
              <a:rPr b="1"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requirements.txt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Required dependencies</a:t>
            </a:r>
          </a:p>
          <a:p>
            <a:pPr indent="-304800" lvl="0" marL="457200" rtl="0">
              <a:lnSpc>
                <a:spcPct val="17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100000"/>
            </a:pPr>
            <a:r>
              <a:rPr b="1"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modules.json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Modules Information</a:t>
            </a:r>
          </a:p>
          <a:p>
            <a:pPr indent="-304800" lvl="0" marL="457200" rtl="0">
              <a:lnSpc>
                <a:spcPct val="175000"/>
              </a:lnSpc>
              <a:spcBef>
                <a:spcPts val="0"/>
              </a:spcBef>
              <a:spcAft>
                <a:spcPts val="1600"/>
              </a:spcAft>
              <a:buClr>
                <a:srgbClr val="333333"/>
              </a:buClr>
              <a:buSzPct val="100000"/>
            </a:pPr>
            <a:r>
              <a:rPr b="1"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Stephanie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- Actual package which controls everything.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11700" y="2337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Stephanie Directory Structure</a:t>
            </a:r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925" y="849575"/>
            <a:ext cx="7410147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Sounder</a:t>
            </a:r>
          </a:p>
        </p:txBody>
      </p:sp>
      <p:sp>
        <p:nvSpPr>
          <p:cNvPr id="150" name="Shape 150"/>
          <p:cNvSpPr txBox="1"/>
          <p:nvPr>
            <p:ph idx="4294967295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Language parsing algorithm to predict the intent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3211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Sounder</a:t>
            </a:r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Sounder is an intent-recognizing algorithm which uses five main principles: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Stopwords filtering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Phonetic Algorithm (Metaphone)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String metric (Levenstein </a:t>
            </a:r>
            <a:r>
              <a:rPr lang="en"/>
              <a:t>E</a:t>
            </a:r>
            <a:r>
              <a:rPr lang="en"/>
              <a:t>dit </a:t>
            </a:r>
            <a:r>
              <a:rPr lang="en"/>
              <a:t>D</a:t>
            </a:r>
            <a:r>
              <a:rPr lang="en"/>
              <a:t>istance)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Maximum weight matching (Munkres Algorithm)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Average </a:t>
            </a:r>
            <a:r>
              <a:rPr lang="en"/>
              <a:t>likelihood (Mean + High Sum Value)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Stopwords filtering</a:t>
            </a:r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lnSpc>
                <a:spcPct val="200000"/>
              </a:lnSpc>
              <a:spcBef>
                <a:spcPts val="0"/>
              </a:spcBef>
              <a:buClr>
                <a:srgbClr val="333333"/>
              </a:buClr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Stop Words are words which do not contain important significance.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  <a:buClr>
                <a:srgbClr val="333333"/>
              </a:buClr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They return vast amount of unnecessary information.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  <a:buClr>
                <a:srgbClr val="333333"/>
              </a:buClr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This technique is used quite often in NLP algorithms to filter out meaningful keywords from a given sentence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  <a:buClr>
                <a:srgbClr val="333333"/>
              </a:buClr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For example: a, an, the, has, have, had, etc.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Phonetic Algorithm (Metaphone)</a:t>
            </a:r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Metaphone is used to return an approximate phonetic value.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It is used to break a complex word into a simple one.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It simplifies a word to a level of fuzziness to allow smart comparisons.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it</a:t>
            </a:r>
            <a:r>
              <a:rPr lang="en"/>
              <a:t> creates the same key for similar sounding words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For an example: “Stephanie” and “Stephany” both becomes “STFN”, whereas “Teffany” becomes “TFN”.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String Metric (</a:t>
            </a:r>
            <a:r>
              <a:rPr lang="en" sz="3000"/>
              <a:t>Levenstein Edit Distance)</a:t>
            </a:r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311700" y="1152475"/>
            <a:ext cx="8520600" cy="1536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Used for measuring the difference between two sequences (often strings)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calculates the least number of edit operations required to change one string to the other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Edit operation can be any of insertion, deletion and substitution.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500" y="2823225"/>
            <a:ext cx="4114800" cy="59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>
            <p:ph idx="1" type="body"/>
          </p:nvPr>
        </p:nvSpPr>
        <p:spPr>
          <a:xfrm>
            <a:off x="311700" y="39632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It basically returns a value between 0.0 to 1.0 where 1.0 means exact match.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 txBox="1"/>
          <p:nvPr/>
        </p:nvSpPr>
        <p:spPr>
          <a:xfrm>
            <a:off x="6499000" y="2688474"/>
            <a:ext cx="1631400" cy="11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"=" Match </a:t>
            </a:r>
            <a:b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"o" Substitution</a:t>
            </a:r>
            <a:b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"+" Insertion</a:t>
            </a:r>
            <a:b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"-" Deletion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 am Ujjwal Gupta.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Created Stephanie and Sounder along with few other open source libraries.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Currently working as a software engineer.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16611468"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9000" y="1917950"/>
            <a:ext cx="1905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>
            <p:ph type="title"/>
          </p:nvPr>
        </p:nvSpPr>
        <p:spPr>
          <a:xfrm>
            <a:off x="216975" y="724200"/>
            <a:ext cx="3884700" cy="617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Little About Me</a:t>
            </a:r>
          </a:p>
        </p:txBody>
      </p:sp>
      <p:cxnSp>
        <p:nvCxnSpPr>
          <p:cNvPr id="68" name="Shape 68"/>
          <p:cNvCxnSpPr/>
          <p:nvPr/>
        </p:nvCxnSpPr>
        <p:spPr>
          <a:xfrm>
            <a:off x="1795050" y="1527725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311700" y="3576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Maximum Weight Matching (Munkres Algorithm)</a:t>
            </a:r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311700" y="1152475"/>
            <a:ext cx="8520600" cy="800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Also known as Hungarian Algorithm solves the assignment problem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Combinatorial optimization algorithm to compute maximum output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184" name="Shape 184"/>
          <p:cNvGraphicFramePr/>
          <p:nvPr/>
        </p:nvGraphicFramePr>
        <p:xfrm>
          <a:off x="690225" y="2098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{57008B06-19B3-4095-B8BF-37296BE64DD7}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Name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Maths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Physics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Chemistry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Karan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75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55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89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Aarush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69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80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Renu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80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73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85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5" name="Shape 185"/>
          <p:cNvSpPr txBox="1"/>
          <p:nvPr/>
        </p:nvSpPr>
        <p:spPr>
          <a:xfrm>
            <a:off x="311700" y="3934125"/>
            <a:ext cx="8520600" cy="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Allotting subjects such that overall marks are the highest can be computed using it: karan =&gt; 89, Aarush =&gt; 69, Renu =&gt; 73. Total =&gt; 231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type="title"/>
          </p:nvPr>
        </p:nvSpPr>
        <p:spPr>
          <a:xfrm>
            <a:off x="311700" y="3721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Average Likelihood (Mean + High Sum Value)</a:t>
            </a:r>
          </a:p>
        </p:txBody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Computing the mean of each of the record present in dataset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Choosing the maximum mean value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In case of equal averages, choose the one with higher sum value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Putting It All Together</a:t>
            </a:r>
          </a:p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Sentence is first broken down into keywords by filtering out subwords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It is then converted into metaphone to ensure robustness (if needed)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Each word is searched against dataset to compute edit distance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Above matrix is then used to calculate the maximum cost using munkres algorithm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Each cost is then averaged across the dataset.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Maximum averaged value is chosen as the final result.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Rough Example</a:t>
            </a:r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&gt;&gt; “What is the date today?”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&gt;&gt; [‘date’, ‘today’]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&gt;&gt; compared against dataset of [[‘date’, ‘today’], [‘twitter’, ‘notifications’], …]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&gt;&gt; received maximum cost of [[1.0, 1.0], [0.2, 0.3], …]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&gt;&gt; compute the averages [1.0, 0.25, …]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&gt;&gt; Pick the highest value.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idx="4294967295" type="title"/>
          </p:nvPr>
        </p:nvSpPr>
        <p:spPr>
          <a:xfrm>
            <a:off x="773700" y="1663450"/>
            <a:ext cx="7596600" cy="761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chemeClr val="lt2"/>
                </a:solidFill>
              </a:rPr>
              <a:t>“Everything should be made as simple as possible but not simpler”</a:t>
            </a:r>
          </a:p>
        </p:txBody>
      </p:sp>
      <p:cxnSp>
        <p:nvCxnSpPr>
          <p:cNvPr id="209" name="Shape 209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Shape 210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Albert Einstein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Developer API</a:t>
            </a:r>
          </a:p>
        </p:txBody>
      </p:sp>
      <p:sp>
        <p:nvSpPr>
          <p:cNvPr id="216" name="Shape 216"/>
          <p:cNvSpPr txBox="1"/>
          <p:nvPr>
            <p:ph idx="4294967295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Framework rather than an application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311700" y="2993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Developer API</a:t>
            </a:r>
          </a:p>
        </p:txBody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Built with a clear thought of providing a framework than being an application.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Offers a rich well documented API to extend the functionality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Easy to understand and get started with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Can handle complex business logic</a:t>
            </a:r>
          </a:p>
          <a:p>
            <a:pPr indent="-228600" lvl="0" marL="457200">
              <a:lnSpc>
                <a:spcPct val="200000"/>
              </a:lnSpc>
              <a:spcBef>
                <a:spcPts val="0"/>
              </a:spcBef>
            </a:pPr>
            <a:r>
              <a:rPr lang="en"/>
              <a:t>Scales nicely to one’s needs.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type="title"/>
          </p:nvPr>
        </p:nvSpPr>
        <p:spPr>
          <a:xfrm>
            <a:off x="311700" y="3284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 (Test Module)</a:t>
            </a:r>
          </a:p>
        </p:txBody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from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Stephanie.Modules.base_module </a:t>
            </a:r>
            <a:r>
              <a:rPr lang="en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import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BaseModule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TestModule(BaseModule):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def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__init__(</a:t>
            </a:r>
            <a:r>
              <a:rPr lang="en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, *args):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        </a:t>
            </a: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super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(TestModule, </a:t>
            </a:r>
            <a:r>
              <a:rPr lang="en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).</a:t>
            </a: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__init__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(*args)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idx="1" type="body"/>
          </p:nvPr>
        </p:nvSpPr>
        <p:spPr>
          <a:xfrm>
            <a:off x="311700" y="262275"/>
            <a:ext cx="8520600" cy="443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def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ask_favorite_food(</a:t>
            </a:r>
            <a:r>
              <a:rPr lang="en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):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.assistant.</a:t>
            </a: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say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(“What is your favorite food?”)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	user_command = </a:t>
            </a:r>
            <a:r>
              <a:rPr lang="en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.assistant.</a:t>
            </a: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listen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().</a:t>
            </a: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decipher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()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	response = “Oh really? My favorite food is ” + user_command + “ too!”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.assistant.</a:t>
            </a: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say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(response)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Now simply add the instructions at modules.json file: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b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.</a:t>
            </a:r>
            <a:b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.</a:t>
            </a:r>
            <a:b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[..],</a:t>
            </a:r>
            <a:b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[..],</a:t>
            </a:r>
            <a:b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["FacebookModule@GetNotifications",["facebook", "notifications"]],</a:t>
            </a:r>
            <a:b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["ZomatoModule@handle",["feeling", "hungry"]],</a:t>
            </a:r>
            <a:b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["TestModule@AskFavoriteFood",["ask", "favorite", "food"]]</a:t>
            </a:r>
            <a:b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</a:p>
          <a:p>
            <a:pPr lvl="0" marR="101600" rtl="0">
              <a:lnSpc>
                <a:spcPct val="142857"/>
              </a:lnSpc>
              <a:spcBef>
                <a:spcPts val="0"/>
              </a:spcBef>
              <a:buNone/>
            </a:pPr>
            <a:r>
              <a:rPr lang="en" sz="1100">
                <a:solidFill>
                  <a:schemeClr val="accent2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  <a:t>["ClassName@FunctionName", ["keywords", "trigger", "module"]]</a:t>
            </a:r>
            <a:br>
              <a:rPr lang="en" sz="1050">
                <a:solidFill>
                  <a:srgbClr val="7B8A8B"/>
                </a:solidFill>
                <a:highlight>
                  <a:srgbClr val="ECF0F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And that’s it</a:t>
            </a:r>
          </a:p>
        </p:txBody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You successfully created your first dummy module.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Simply restart the Stephanie, and use any of the following commands like: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Hey Stephanie, ask my favorite food.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Do you wanna know my favorite food?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</a:pPr>
            <a:r>
              <a:rPr lang="en"/>
              <a:t>Ask which kind of food is my favorite.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Introduction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type="title"/>
          </p:nvPr>
        </p:nvSpPr>
        <p:spPr>
          <a:xfrm>
            <a:off x="311700" y="2847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API reference</a:t>
            </a:r>
          </a:p>
        </p:txBody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Properties</a:t>
            </a:r>
          </a:p>
          <a:p>
            <a:pPr indent="-228600" lvl="1" marL="9144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r</a:t>
            </a:r>
            <a:r>
              <a:rPr lang="en"/>
              <a:t>aw_text, sub_words, key_words, key_words_assigned, etc.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Assistant Object</a:t>
            </a:r>
          </a:p>
          <a:p>
            <a:pPr indent="-228600" lvl="1" marL="9144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say(text), listen(), decipher(), set_modules(sub_dataset), learn(raw_text), understand(), etc.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Events Object</a:t>
            </a:r>
          </a:p>
          <a:p>
            <a:pPr indent="-228600" lvl="1" marL="9144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add(event_name), trigger(event_name), etc.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Config Object</a:t>
            </a:r>
          </a:p>
          <a:p>
            <a:pPr indent="-228600" lvl="1" marL="9144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get_configuration(key, section=”modules”)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etc.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title"/>
          </p:nvPr>
        </p:nvSpPr>
        <p:spPr>
          <a:xfrm>
            <a:off x="311700" y="190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Advanced Usage</a:t>
            </a:r>
          </a:p>
        </p:txBody>
      </p:sp>
      <p:pic>
        <p:nvPicPr>
          <p:cNvPr id="251" name="Shape 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650" y="973425"/>
            <a:ext cx="776875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Stephanie is a framework designed to create your own virtual assistants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Modules</a:t>
            </a:r>
          </a:p>
        </p:txBody>
      </p:sp>
      <p:sp>
        <p:nvSpPr>
          <p:cNvPr id="262" name="Shape 262"/>
          <p:cNvSpPr txBox="1"/>
          <p:nvPr>
            <p:ph idx="4294967295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Builtin modules shipped out of the box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>
            <p:ph type="title"/>
          </p:nvPr>
        </p:nvSpPr>
        <p:spPr>
          <a:xfrm>
            <a:off x="311700" y="3211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Modules</a:t>
            </a:r>
          </a:p>
        </p:txBody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Questions (Wolfarama Alpha)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News (Newsapi.org)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Weather (Open Weather)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Notes (Evernote)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Emails (Gmail)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Twitter (twitter.com)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Facebook (facebook.com)</a:t>
            </a:r>
          </a:p>
          <a:p>
            <a:pPr indent="-228600" lvl="0" marL="457200">
              <a:lnSpc>
                <a:spcPct val="150000"/>
              </a:lnSpc>
              <a:spcBef>
                <a:spcPts val="0"/>
              </a:spcBef>
            </a:pPr>
            <a:r>
              <a:rPr lang="en"/>
              <a:t>Calendar (Google Calendar)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type="title"/>
          </p:nvPr>
        </p:nvSpPr>
        <p:spPr>
          <a:xfrm>
            <a:off x="311700" y="3211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Few more of them...</a:t>
            </a:r>
          </a:p>
        </p:txBody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311700" y="113062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Football (football-data.org)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Restaurants (Zomato)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Wikipedia (Wikipedia Foundation)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Movies (Omdb)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System (OS related)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type="title"/>
          </p:nvPr>
        </p:nvSpPr>
        <p:spPr>
          <a:xfrm>
            <a:off x="311700" y="1249225"/>
            <a:ext cx="8520599" cy="1890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600+</a:t>
            </a:r>
          </a:p>
        </p:txBody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Stephanie has received an immense support in the social media such as github, hackernews, reddit, etc.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  <p:pic>
        <p:nvPicPr>
          <p:cNvPr descr="Black and white image of ladder handles coming out of the water onto a floating dock" id="286" name="Shape 286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4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Thanks!</a:t>
            </a:r>
          </a:p>
        </p:txBody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400"/>
              <a:t>Contact me: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Ujjwal Gupta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Website: </a:t>
            </a:r>
            <a:r>
              <a:rPr lang="en" sz="1400" u="sng"/>
              <a:t>slapbot.github.io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Github: github.com/slapbot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Email: ugupta41@gmail.com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</a:p>
        </p:txBody>
      </p:sp>
      <p:pic>
        <p:nvPicPr>
          <p:cNvPr descr="Black and white upward shot of Golden Gate Bridge" id="293" name="Shape 29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5" y="0"/>
            <a:ext cx="5869324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Why Stephanie?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626025"/>
            <a:ext cx="8285100" cy="289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/>
              <a:t>Completely Open Source.</a:t>
            </a:r>
          </a:p>
          <a:p>
            <a:pPr indent="-3556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/>
              <a:t>Minimalistic hardware requirements.</a:t>
            </a:r>
          </a:p>
          <a:p>
            <a:pPr indent="-3556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/>
              <a:t>100% Customizable.</a:t>
            </a:r>
          </a:p>
          <a:p>
            <a:pPr indent="-3556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/>
              <a:t>Developer Friendly.</a:t>
            </a:r>
          </a:p>
          <a:p>
            <a:pPr indent="-3556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/>
              <a:t>Framework rather than application.</a:t>
            </a:r>
          </a:p>
        </p:txBody>
      </p:sp>
      <p:cxnSp>
        <p:nvCxnSpPr>
          <p:cNvPr id="80" name="Shape 80"/>
          <p:cNvCxnSpPr/>
          <p:nvPr/>
        </p:nvCxnSpPr>
        <p:spPr>
          <a:xfrm>
            <a:off x="1402650" y="1345025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555600"/>
            <a:ext cx="8154000" cy="75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Outlines of this talk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11700" y="1586300"/>
            <a:ext cx="7053900" cy="3179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Installation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Configuration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Usage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System Architecture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Sounder (Intent Recognition Algorithm)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Developer API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800"/>
              <a:t>Pre-installed Modules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ctrTitle"/>
          </p:nvPr>
        </p:nvSpPr>
        <p:spPr>
          <a:xfrm>
            <a:off x="510450" y="2076350"/>
            <a:ext cx="8123100" cy="769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Installation</a:t>
            </a:r>
          </a:p>
        </p:txBody>
      </p:sp>
      <p:sp>
        <p:nvSpPr>
          <p:cNvPr id="92" name="Shape 92"/>
          <p:cNvSpPr txBox="1"/>
          <p:nvPr>
            <p:ph idx="1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Requires no more than few clicks.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thub_stephanie.png"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5725" y="421087"/>
            <a:ext cx="5714623" cy="43013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/>
        </p:nvSpPr>
        <p:spPr>
          <a:xfrm>
            <a:off x="145825" y="1435250"/>
            <a:ext cx="3059700" cy="29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AutoNum type="arabicPeriod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Go to the Github page.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AutoNum type="arabicPeriod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Clone the repo.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AutoNum type="arabicPeriod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Run install.py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AutoNum type="arabicPeriod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?</a:t>
            </a:r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Proxima Nova"/>
              <a:buAutoNum type="arabicPeriod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Profit.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182125" y="421100"/>
            <a:ext cx="2987100" cy="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latin typeface="Proxima Nova"/>
                <a:ea typeface="Proxima Nova"/>
                <a:cs typeface="Proxima Nova"/>
                <a:sym typeface="Proxima Nova"/>
              </a:rPr>
              <a:t>Installation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Configuration</a:t>
            </a:r>
          </a:p>
        </p:txBody>
      </p:sp>
      <p:sp>
        <p:nvSpPr>
          <p:cNvPr id="105" name="Shape 105"/>
          <p:cNvSpPr txBox="1"/>
          <p:nvPr>
            <p:ph idx="4294967295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Completely customizable to your needs.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282550" y="1681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Configuration	</a:t>
            </a:r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282550" y="984900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Application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Version, update_check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User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Name, age, gender, city, etc.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System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Assistant_name, welcome_message, wake_up_engine, always_on_engine, etc.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Speech To Text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Initial_engine, master_engine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Modules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Facebook, twitter, evernote, gmail, calendar, weather, etc.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Etc.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